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Nonmetro population change</c:v>
                </c:pt>
              </c:strCache>
            </c:strRef>
          </c:tx>
          <c:spPr>
            <a:solidFill>
              <a:srgbClr val="2E4A1D"/>
            </a:solidFill>
            <a:effectLst/>
          </c:spPr>
          <c:invertIfNegative val="0"/>
          <c:dLbls>
            <c:numFmt formatCode="\+0.0&quot;%&quot;;\-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 u="none" strike="noStrike">
                    <a:solidFill>
                      <a:srgbClr val="222222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1990–2000</c:v>
                </c:pt>
                <c:pt idx="1">
                  <c:v>2000–2010</c:v>
                </c:pt>
                <c:pt idx="2">
                  <c:v>2010–2020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3.4</c:v>
                </c:pt>
                <c:pt idx="2">
                  <c:v>-0.6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CC-42CC-9B75-A550716015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-2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average</c:v>
                </c:pt>
              </c:strCache>
            </c:strRef>
          </c:tx>
          <c:spPr>
            <a:solidFill>
              <a:srgbClr val="538135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FDE-4D6A-A979-757C46EA2C76}"/>
              </c:ext>
            </c:extLst>
          </c:dPt>
          <c:dPt>
            <c:idx val="1"/>
            <c:invertIfNegative val="0"/>
            <c:bubble3D val="0"/>
            <c:spPr>
              <a:solidFill>
                <a:srgbClr val="8A5E0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FDE-4D6A-A979-757C46EA2C76}"/>
              </c:ext>
            </c:extLst>
          </c:dPt>
          <c:dLbls>
            <c:numFmt formatCode="#,##0&quot;K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 u="none" strike="noStrike">
                    <a:solidFill>
                      <a:srgbClr val="222222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Births</c:v>
                </c:pt>
                <c:pt idx="1">
                  <c:v>Deaths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487</c:v>
                </c:pt>
                <c:pt idx="1">
                  <c:v>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DE-4D6A-A979-757C46EA2C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2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2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Share gaining in-movers</c:v>
                </c:pt>
              </c:strCache>
            </c:strRef>
          </c:tx>
          <c:spPr>
            <a:solidFill>
              <a:srgbClr val="538135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 u="none" strike="noStrike">
                    <a:solidFill>
                      <a:srgbClr val="222222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2010–15</c:v>
                </c:pt>
                <c:pt idx="1">
                  <c:v>2015–20</c:v>
                </c:pt>
                <c:pt idx="2">
                  <c:v>2020–24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41</c:v>
                </c:pt>
                <c:pt idx="2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B-4EF6-BB66-BF6A6AAE148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5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 gain, 2020–2024</c:v>
                </c:pt>
              </c:strCache>
            </c:strRef>
          </c:tx>
          <c:spPr>
            <a:solidFill>
              <a:srgbClr val="2E4A1D"/>
            </a:solidFill>
            <a:effectLst/>
          </c:spPr>
          <c:invertIfNegative val="0"/>
          <c:dLbls>
            <c:numFmt formatCode="#,##0&quot;K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 u="none" strike="noStrike">
                    <a:solidFill>
                      <a:srgbClr val="222222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Recreation &amp;
retirement</c:v>
                </c:pt>
                <c:pt idx="1">
                  <c:v>Rest of rural
America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376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5-475D-B87A-929ED2DA8F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2000" b="0" i="0" u="none" strike="noStrike">
                <a:solidFill>
                  <a:srgbClr val="22222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3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562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Johnson's opening chapter sets the demographic stage for the whole volume. The core message: there is not one rural America but many, and not one rural demographic trajectory. Two decades of shocks — the Great Recession and COVID-19 — reshaped rural population change in ways that vary sharply across places.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Frame the diversity. The whole chapter is a caution against treating 'rural' as one thing. Only careful analysis of the varied places that make up rural America gives an accurate picture. And the stakes are national — rural areas supply food, water, materials, and energy for everyone.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analytic toolkit. Every population change decomposes into natural change (births minus deaths) and net migration (in minus out). Keep these two engines in mind — the chapter's whole story is about how each behaved through the recession and pandemic, and how they combined differently across rural places.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national context is essential — rural trends echo it. The recession froze migration and depressed births; the 2010s were the slowest-growing decade since the 1930s. Births kept falling while deaths climbed. This is the backdrop against which rural population loss emerged.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headline finding. After gains of 8.3% and 3.4% in the two prior decades, the nonmetro population actually declined 0.6% from 2010 to 2020 — the first absolute decade-long decline ever recorded. Two-thirds of nonmetro counties lost population. This is the anchor fact of the chapter.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Decompose the decline. Both engines faltered: outmigration returned and, critically, natural increase collapsed as births fell and deaths rose — tipping nonmetro America into net natural decrease by the late 2010s. The key asymmetry: migration is volatile and recovered, but the fertility decline proved lasting.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averages hide enormous variation. The chapter divides nonmetro America two ways: a rural continuum (based on metro adjacency and whether a county has a sizable town) and four economic county 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continuum. Two features predict a county's fortunes: whether it borders a metro area (adjacency) and whether it contains a town of 10,000–50,000 (micropolitan). Together these 1,974 nonmetro counties hold 46 million people — 14% of the U.S. Loss concentrated in the remote, town-less counties.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County economy matters as much as location. Farm and manufacturing counties lost ground — manufacturing's decline is notable because it was historically a rural bright spot. Recreation and retirement counties, drawing amenity migrants, kept growing once migration revived. The lesson: as natural increase faded, migration became decisive.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pandemic delivered a second, sharper shock. It hit rural mortality hard and, unexpectedly, coincided with a surge of migration into rural America — two forces pulling population in opposite directions.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mortality shock. Rural deaths jumped 22% to about 620,000 a year while births fell to 487,000 — the fewest in over 50 years. Deaths exceeded births by more than half a million over four years, versus just 18,000 before the pandemic. Natural decrease reached 82% of nonmetro counties, an all-time high. Rural areas were hit hard: older, more pre-existing conditions, lower vaccination, less health-care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counter-surprise. Despite record natural decrease, nonmetro America GREW by 407,000 from 2020 to 2024, because nearly a million in-movers arrived. The share of counties gaining migrants more than doubled from 28% to 65%. Remarkably, the nonmetro migration rate matched the metro rate — highly unusual. This is the hopeful counter-story to the mortality shock.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growth was concentrated. Of the post-2020 gain, recreation and retirement counties took 376,000 — nearly all of it — while the rest of rural America gained just 39,000. The drivers: remote work, early retirement, second homes, and reduced out-migration. Even farm and manufacturing counties gained enough migrants to offset their natural decrease, but only barely.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map redrawn. The pandemic produced a genuinely new pattern — growth through migration even as deaths outran births — across a third of nonmetro counties. But it wasn't universal: a quarter of counties kept losing on both engines, clustered in the historically struggling regions. The averages conceal this divergence.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stakes going forward. With natural increase spent, migration is the swing factor. The danger is the depopulation spiral — already gripping a third of nonmetro counties — which is self-reinforcing and hard to escape. The opportunity is the in-migration wave, but integrating newcomers is a real challenge, and the surge may be temporary.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four movements of the story: the first-ever decline, the COVID natural-decrease shock, the migration surprise, and a future that hinges on migration. Reinforce the framing — diversity is the whole point — and end with the local prompt, which sets up the county-profile assignment.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2E4A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200" dirty="0">
                <a:solidFill>
                  <a:srgbClr val="E7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AMERICA IN THE 2020S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Demographic Trends in Rural America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196596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CFE0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rural Americas, many trajectories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774436" y="2743200"/>
            <a:ext cx="640080" cy="54864"/>
          </a:xfrm>
          <a:prstGeom prst="rect">
            <a:avLst/>
          </a:prstGeom>
          <a:solidFill>
            <a:srgbClr val="E7B84B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CENTRAL POINT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rural America, but many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65836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America spans farms and ranches, factories and warehouses, exurbs, extraction regions, and booming recreation and retirement areas.</a:t>
            </a:r>
            <a:endParaRPr lang="en-US" sz="22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 single demographic trajectory: some counties are growing fast while others have depopulated for decades.</a:t>
            </a:r>
            <a:endParaRPr lang="en-US" sz="22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rural trends can’t be read in isolation — national shocks like the Great Recession and COVID-19 shaped them.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635240" y="1874520"/>
            <a:ext cx="3913632" cy="3566160"/>
          </a:xfrm>
          <a:prstGeom prst="roundRect">
            <a:avLst>
              <a:gd name="adj" fmla="val 3077"/>
            </a:avLst>
          </a:prstGeom>
          <a:solidFill>
            <a:srgbClr val="EBF1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882128" y="2148840"/>
            <a:ext cx="342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882128" y="2697480"/>
            <a:ext cx="34290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people provide most of the nation’s food, water, raw materials, and renewable energy. Rural and urban fates are intertwined.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POPULATION CHANGES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engines of demographic change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86400" cy="3200400"/>
          </a:xfrm>
          <a:prstGeom prst="roundRect">
            <a:avLst>
              <a:gd name="adj" fmla="val 2857"/>
            </a:avLst>
          </a:prstGeom>
          <a:solidFill>
            <a:srgbClr val="F3EDE0"/>
          </a:solidFill>
          <a:ln w="12700">
            <a:solidFill>
              <a:srgbClr val="E4D6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32688" y="193852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change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32688" y="2468880"/>
            <a:ext cx="4892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Births minus deaths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increase when births exceed deaths; natural decrease when deaths exceed births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Fertility has fallen for decades; aging and “deaths of despair” push deaths up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263640" y="1783080"/>
            <a:ext cx="5285232" cy="3200400"/>
          </a:xfrm>
          <a:prstGeom prst="roundRect">
            <a:avLst>
              <a:gd name="adj" fmla="val 2857"/>
            </a:avLst>
          </a:prstGeom>
          <a:solidFill>
            <a:srgbClr val="EBF1E3"/>
          </a:solidFill>
          <a:ln w="12700">
            <a:solidFill>
              <a:srgbClr val="CFE0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37960" y="193852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migration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537960" y="2468880"/>
            <a:ext cx="4709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In-migrants minus out-migrants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moves within the U.S. and immigration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Driven by economic and non-economic forces — jobs, amenities, and local age structure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" y="5257800"/>
            <a:ext cx="10908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interplay decides the outcome: </a:t>
            </a: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county grows or shrinks depending on how births, deaths, and moves combine.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BACKDROP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turbulent quarter-century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0879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boom, then the worst recession since the Great Depression (2007–2009), a slow recovery, and then COVID-19.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Recession slowed immigration, cut domestic migration to a record low, and drove birth rates sharply down.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2010s brought the nation’s slowest population growth since the 1930s; U.S. births fell 17% between 2007 and 2023.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Meanwhile deaths rose — from population aging and deaths of despair.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Martin et al. 2024; Monnat 2018, 2020.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HISTORIC TURNING POINT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America lost population for the first time</a:t>
            </a:r>
            <a:endParaRPr lang="en-US" sz="3000" dirty="0"/>
          </a:p>
        </p:txBody>
      </p:sp>
      <p:graphicFrame>
        <p:nvGraphicFramePr>
          <p:cNvPr id="4" name="Chart 0" descr="Column chart: percent change in the nonmetro population by decade. Up 8.3 percent from 1990 to 2000, up 3.4 percent from 2000 to 2010, and down 0.6 percent from 2010 to 2020 — the first decade of absolute decline in recorded history."/>
          <p:cNvGraphicFramePr/>
          <p:nvPr/>
        </p:nvGraphicFramePr>
        <p:xfrm>
          <a:off x="640080" y="1874520"/>
          <a:ext cx="685800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818120" y="2011680"/>
            <a:ext cx="3730752" cy="3566160"/>
          </a:xfrm>
          <a:prstGeom prst="roundRect">
            <a:avLst>
              <a:gd name="adj" fmla="val 3077"/>
            </a:avLst>
          </a:prstGeom>
          <a:solidFill>
            <a:srgbClr val="F3ED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046720" y="22402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in history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8046720" y="2788920"/>
            <a:ext cx="3291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2010 to 2020, nonmetro America lost 290,000 people — and 67% of nonmetro counties lost population.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U.S. Census Bureau.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DECLINE HAPPENED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 loss outran a shrinking natural gain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0879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2010–2020, nonmetro net outmigration (−1.1%) outweighed a minimal natural increase (+0.5%).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in the decade, recession-driven outmigration accelerated while births fell.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2015–2020, for the first time in history, more people died than were born across nonmetro America.</a:t>
            </a:r>
            <a:endParaRPr lang="en-US" sz="2200" dirty="0"/>
          </a:p>
          <a:p>
            <a:pPr marL="228600" indent="-228600">
              <a:spcAft>
                <a:spcPts val="13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 eventually recovered to pre-recession patterns — but births never bounced back.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U.S. Census Bureau.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E7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BENEATH THE AVERAGE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Rural America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FE0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Variation along the continuum and by county type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24612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Adjacency · Micropolitan status · County economy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RURAL CONTINUUM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Proximity and town size shape the trajectory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57800" cy="1417320"/>
          </a:xfrm>
          <a:prstGeom prst="roundRect">
            <a:avLst>
              <a:gd name="adj" fmla="val 6452"/>
            </a:avLst>
          </a:prstGeom>
          <a:solidFill>
            <a:srgbClr val="F5F8F0"/>
          </a:solidFill>
          <a:ln w="12700">
            <a:solidFill>
              <a:srgbClr val="EB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96112" y="1975104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 micropolitan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96112" y="243230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372 counties · 18.5M — near metro, with a town of 10,000–50,000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5257800" cy="1417320"/>
          </a:xfrm>
          <a:prstGeom prst="roundRect">
            <a:avLst>
              <a:gd name="adj" fmla="val 6452"/>
            </a:avLst>
          </a:prstGeom>
          <a:solidFill>
            <a:srgbClr val="F5F8F0"/>
          </a:solidFill>
          <a:ln w="12700">
            <a:solidFill>
              <a:srgbClr val="EB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65392" y="1975104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 other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565392" y="2432304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655 counties · 11.8M — near metro, no large town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40080" y="3401568"/>
            <a:ext cx="5257800" cy="1417320"/>
          </a:xfrm>
          <a:prstGeom prst="roundRect">
            <a:avLst>
              <a:gd name="adj" fmla="val 6452"/>
            </a:avLst>
          </a:prstGeom>
          <a:solidFill>
            <a:srgbClr val="F5F8F0"/>
          </a:solidFill>
          <a:ln w="12700">
            <a:solidFill>
              <a:srgbClr val="EB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96112" y="354787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Nonadjacent micropolitan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96112" y="4005072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269 counties · 8.9M — remote, but with a large town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309360" y="3401568"/>
            <a:ext cx="5257800" cy="1417320"/>
          </a:xfrm>
          <a:prstGeom prst="roundRect">
            <a:avLst>
              <a:gd name="adj" fmla="val 6452"/>
            </a:avLst>
          </a:prstGeom>
          <a:solidFill>
            <a:srgbClr val="F5F8F0"/>
          </a:solidFill>
          <a:ln w="12700">
            <a:solidFill>
              <a:srgbClr val="EBF1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65392" y="3547872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Nonadjacent other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565392" y="4005072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678 counties · 6.8M — remote, no large town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40080" y="5166360"/>
            <a:ext cx="10908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2010s: </a:t>
            </a: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losses were largest in remote counties with no large town; adjacent micropolitan counties recovered late in the decade.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ECONOMIC COUNTY TYPES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economy shapes the demography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486400" cy="3200400"/>
          </a:xfrm>
          <a:prstGeom prst="roundRect">
            <a:avLst>
              <a:gd name="adj" fmla="val 2857"/>
            </a:avLst>
          </a:prstGeom>
          <a:solidFill>
            <a:srgbClr val="F3EDE0"/>
          </a:solidFill>
          <a:ln w="12700">
            <a:solidFill>
              <a:srgbClr val="E4D6B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32688" y="193852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ground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932688" y="2468880"/>
            <a:ext cx="4892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 (443 counties): lost population all decade — natural gain too small to offset net out-migration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 (357): once a bright spot, now losing as natural increase collapsed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263640" y="1783080"/>
            <a:ext cx="5285232" cy="3200400"/>
          </a:xfrm>
          <a:prstGeom prst="roundRect">
            <a:avLst>
              <a:gd name="adj" fmla="val 2857"/>
            </a:avLst>
          </a:prstGeom>
          <a:solidFill>
            <a:srgbClr val="EBF1E3"/>
          </a:solidFill>
          <a:ln w="12700">
            <a:solidFill>
              <a:srgbClr val="CFE0B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37960" y="193852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100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Amenity growth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537960" y="2468880"/>
            <a:ext cx="4709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Recreation (296) &amp; Retirement (193): long among the fastest-growing</a:t>
            </a:r>
            <a:endParaRPr lang="en-US" sz="2000" dirty="0"/>
          </a:p>
          <a:p>
            <a:pPr marL="228600" indent="-2286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dipped after the recession, then rebounded on renewed in-migration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" y="5212080"/>
            <a:ext cx="109087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common thread: </a:t>
            </a: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increase shrank everywhere, so a county’s fate came to depend on whether it could attract migrants.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E7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COVID-19 SHOCK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Pandemic Shock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FE0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decrease — and a migration surprise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24612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Deaths surged · More In-migrants arrived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PANDEMIC AND NATURAL DECREASE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Deaths far outran births</a:t>
            </a:r>
            <a:endParaRPr lang="en-US" sz="3000" dirty="0"/>
          </a:p>
        </p:txBody>
      </p:sp>
      <p:graphicFrame>
        <p:nvGraphicFramePr>
          <p:cNvPr id="4" name="Chart 0" descr="Column chart: nonmetro annual average births versus deaths, 2020 to 2024. Births about 487,000 and deaths about 620,000 — deaths far exceeded births, the fewest births in more than 50 years."/>
          <p:cNvGraphicFramePr/>
          <p:nvPr/>
        </p:nvGraphicFramePr>
        <p:xfrm>
          <a:off x="640080" y="1874520"/>
          <a:ext cx="658368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7150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Nonmetro annual average, 2020–2024 (thousands)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7452360" y="2011680"/>
            <a:ext cx="4096512" cy="3566160"/>
          </a:xfrm>
          <a:prstGeom prst="roundRect">
            <a:avLst>
              <a:gd name="adj" fmla="val 3077"/>
            </a:avLst>
          </a:prstGeom>
          <a:solidFill>
            <a:srgbClr val="F3ED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80960" y="22860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82%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7680960" y="3200400"/>
            <a:ext cx="3657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nonmetro counties had more deaths than births from 2020 to 2024 — up from 54% in 2019, and the highest share ever recorded.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U.S. Census Bureau.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MIGRATION SURPRISE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In-migrants arrived — and rural America grew</a:t>
            </a:r>
            <a:endParaRPr lang="en-US" sz="3000" dirty="0"/>
          </a:p>
        </p:txBody>
      </p:sp>
      <p:graphicFrame>
        <p:nvGraphicFramePr>
          <p:cNvPr id="4" name="Chart 0" descr="Column chart: share of nonmetro counties gaining in-movers rose from 28 percent in 2010 to 2015, to 41 percent in 2015 to 2020, to 65 percent in 2020 to 2024."/>
          <p:cNvGraphicFramePr/>
          <p:nvPr/>
        </p:nvGraphicFramePr>
        <p:xfrm>
          <a:off x="640080" y="1874520"/>
          <a:ext cx="658368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7150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nonmetro counties gaining from net in-migration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7452360" y="2011680"/>
            <a:ext cx="4096512" cy="3566160"/>
          </a:xfrm>
          <a:prstGeom prst="roundRect">
            <a:avLst>
              <a:gd name="adj" fmla="val 3077"/>
            </a:avLst>
          </a:prstGeom>
          <a:solidFill>
            <a:srgbClr val="EBF1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80960" y="228600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+407,000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680960" y="3108960"/>
            <a:ext cx="3657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a million in-movers offset the excess of deaths, so nonmetro America grew — its migration rate matching metro areas, a rare event.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U.S. Census Bureau.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GROWTH WENT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Amenity counties captured nearly all of it</a:t>
            </a:r>
            <a:endParaRPr lang="en-US" sz="3000" dirty="0"/>
          </a:p>
        </p:txBody>
      </p:sp>
      <p:graphicFrame>
        <p:nvGraphicFramePr>
          <p:cNvPr id="4" name="Chart 0" descr="Column chart: nonmetro population gain from 2020 to 2024. Recreation and retirement counties gained about 376,000 people; the rest of rural America gained just 39,000."/>
          <p:cNvGraphicFramePr/>
          <p:nvPr/>
        </p:nvGraphicFramePr>
        <p:xfrm>
          <a:off x="640080" y="1874520"/>
          <a:ext cx="6766560" cy="374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7150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gain, 2020–2024 (thousands)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7635240" y="2011680"/>
            <a:ext cx="3913632" cy="3566160"/>
          </a:xfrm>
          <a:prstGeom prst="roundRect">
            <a:avLst>
              <a:gd name="adj" fmla="val 3077"/>
            </a:avLst>
          </a:prstGeom>
          <a:solidFill>
            <a:srgbClr val="F3EDE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863840" y="22402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moved?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7863840" y="2788920"/>
            <a:ext cx="3474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able to relocate on flexible work or early retirement, plus tourists and second-home owners — and fewer existing residents left.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40080" y="6355080"/>
            <a:ext cx="109087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i="1" dirty="0">
                <a:solidFill>
                  <a:srgbClr val="505A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Johnson (Ch. 1); U.S. Census Bureau.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BF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DEMOGRAPHIC MAP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widespread but uneven pattern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08792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combination spread across rural America: 37% of nonmetro counties grew through migration gains despite natural decrease — up from just 13% in the 2010s.</a:t>
            </a:r>
            <a:endParaRPr lang="en-US" sz="22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7% lost population purely from out-migration, down from 25% in the prior decade.</a:t>
            </a:r>
            <a:endParaRPr lang="en-US" sz="2200" dirty="0"/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25% still lost population to the old mix of natural decrease and out-migration — concentrated in the northern Great Plains, Mississippi Delta, Appalachia, and Rust Belt.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8A5E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 FOR THE FUTURE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future hinges on migration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90879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 increase is likely to stay minimal, so rural America’s future depends on who moves in, who leaves, and who stays.</a:t>
            </a:r>
            <a:endParaRPr lang="en-US" sz="21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migration gains, more counties face protracted decline — 35% of nonmetro counties have already depopulated.</a:t>
            </a:r>
            <a:endParaRPr lang="en-US" sz="21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Depopulation is a downward spiral: young-adult out-migration, aging, and rising mortality feed on one another and deter development.</a:t>
            </a:r>
            <a:endParaRPr lang="en-US" sz="21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21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In-migrants — often well-educated and resourced — are an opportunity, if communities can integrate them. But the pandemic surge may already be fading.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02336"/>
            <a:ext cx="10908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kern="0" spc="200" dirty="0">
                <a:solidFill>
                  <a:srgbClr val="E7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IT TOGETHER</a:t>
            </a:r>
            <a:endParaRPr lang="en-US" sz="2000" dirty="0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713232"/>
            <a:ext cx="10908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rural America? Never.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66928" cy="566928"/>
          </a:xfrm>
          <a:prstGeom prst="ellipse">
            <a:avLst/>
          </a:prstGeom>
          <a:solidFill>
            <a:srgbClr val="E7B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463040" y="1892808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AF1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America lost population for the first time in the 2010s — migration loss outran a shrinking natural gain.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40080" y="2862072"/>
            <a:ext cx="566928" cy="566928"/>
          </a:xfrm>
          <a:prstGeom prst="ellipse">
            <a:avLst/>
          </a:prstGeom>
          <a:solidFill>
            <a:srgbClr val="E7B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2862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63040" y="2788920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AF1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COVID-19 drove record natural decrease: 82% of nonmetro counties had more deaths than births.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40080" y="3758184"/>
            <a:ext cx="566928" cy="566928"/>
          </a:xfrm>
          <a:prstGeom prst="ellipse">
            <a:avLst/>
          </a:prstGeom>
          <a:solidFill>
            <a:srgbClr val="E7B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37581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463040" y="3685032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AF1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a surprising migration surge made rural America grow after 2020 — mostly in amenity counties.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40080" y="4654296"/>
            <a:ext cx="566928" cy="566928"/>
          </a:xfrm>
          <a:prstGeom prst="ellipse">
            <a:avLst/>
          </a:prstGeom>
          <a:solidFill>
            <a:srgbClr val="E7B84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46542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E4A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4581144"/>
            <a:ext cx="7406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AF1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natural increase spent, the demographic future turns on migration — and it varies enormously by place.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9189720" y="1965960"/>
            <a:ext cx="2359152" cy="3383280"/>
          </a:xfrm>
          <a:prstGeom prst="roundRect">
            <a:avLst>
              <a:gd name="adj" fmla="val 4651"/>
            </a:avLst>
          </a:prstGeom>
          <a:solidFill>
            <a:srgbClr val="5381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418320" y="2286000"/>
            <a:ext cx="1920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and urban fates are intertwined.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40080" y="5806440"/>
            <a:ext cx="10908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7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Discussion: Is your home county growing or shrinking — and is it births, deaths, or moves driving the change?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2066</Words>
  <Application>Microsoft Office PowerPoint</Application>
  <PresentationFormat>Widescreen</PresentationFormat>
  <Paragraphs>141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Demographic Trends in Rural America</vt:lpstr>
      <vt:lpstr>Not one rural America, but many</vt:lpstr>
      <vt:lpstr>Two engines of demographic change</vt:lpstr>
      <vt:lpstr>A turbulent quarter-century</vt:lpstr>
      <vt:lpstr>Rural America lost population for the first time</vt:lpstr>
      <vt:lpstr>Migration loss outran a shrinking natural gain</vt:lpstr>
      <vt:lpstr>Not One Rural America</vt:lpstr>
      <vt:lpstr>Proximity and town size shape the trajectory</vt:lpstr>
      <vt:lpstr>The economy shapes the demography</vt:lpstr>
      <vt:lpstr>The Pandemic Shock</vt:lpstr>
      <vt:lpstr>Deaths far outran births</vt:lpstr>
      <vt:lpstr>More In-migrants arrived — and rural America grew</vt:lpstr>
      <vt:lpstr>Amenity counties captured nearly all of it</vt:lpstr>
      <vt:lpstr>A widespread but uneven pattern</vt:lpstr>
      <vt:lpstr>The future hinges on migration</vt:lpstr>
      <vt:lpstr>One rural America? Never.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Demographic Trends in Rural America</dc:title>
  <dc:subject>Demographic Trends in Rural America</dc:subject>
  <dc:creator>Shannon M. Monnat</dc:creator>
  <cp:lastModifiedBy>Ashley Smedley</cp:lastModifiedBy>
  <cp:revision>2</cp:revision>
  <dcterms:created xsi:type="dcterms:W3CDTF">2026-08-26T18:52:11Z</dcterms:created>
  <dcterms:modified xsi:type="dcterms:W3CDTF">2026-10-19T17:41:42Z</dcterms:modified>
</cp:coreProperties>
</file>